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66" r:id="rId5"/>
    <p:sldId id="267" r:id="rId6"/>
    <p:sldId id="265" r:id="rId7"/>
    <p:sldId id="264" r:id="rId8"/>
    <p:sldId id="263" r:id="rId9"/>
    <p:sldId id="262" r:id="rId10"/>
    <p:sldId id="261" r:id="rId11"/>
    <p:sldId id="25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5" d="100"/>
          <a:sy n="65" d="100"/>
        </p:scale>
        <p:origin x="230" y="-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842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9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63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64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59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0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33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58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4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7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9950B-1CF1-4DF9-BCB0-9092D83CBCF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F76DD-45D2-4467-9227-BA201A2DA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4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28613"/>
            <a:ext cx="9144000" cy="31813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Foreign Policy and National Security of Kazakhstan </a:t>
            </a:r>
            <a:br>
              <a:rPr lang="en-US" b="1" dirty="0" smtClean="0"/>
            </a:br>
            <a:r>
              <a:rPr lang="en-US" b="1" cap="all" dirty="0" smtClean="0"/>
              <a:t>foreign-policy decision-making </a:t>
            </a:r>
            <a:endParaRPr lang="en-US" b="1" cap="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Lecture 4</a:t>
            </a:r>
          </a:p>
          <a:p>
            <a:pPr algn="r"/>
            <a:r>
              <a:rPr lang="en-US" b="1" dirty="0" smtClean="0"/>
              <a:t>Marem Buzurtanova</a:t>
            </a:r>
          </a:p>
          <a:p>
            <a:r>
              <a:rPr lang="en-US" b="1" dirty="0" smtClean="0"/>
              <a:t>Al-Farabi KazNU </a:t>
            </a:r>
          </a:p>
          <a:p>
            <a:r>
              <a:rPr lang="en-US" b="1" dirty="0" smtClean="0"/>
              <a:t>Almaty 2020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7933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200" b="1" dirty="0" smtClean="0"/>
              <a:t>Foreign Policy and National Security of Kazakhstan – lecture 4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b="1" cap="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Foreign policy analysis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Political Process Model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large number of actors involved in the foreign policy decision-making process (mainly office of the President and Congress)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bargaining and various power centers seeking to achieve their respective goals;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focuses more on the individual participants and their personal goals and mindsets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 ideology of each political actor is one of the most important factors in determining and explaining decision-making.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343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200" b="1" dirty="0" smtClean="0"/>
              <a:t>Foreign Policy and National Security of Kazakhstan – lecture 4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HOME TASK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dirty="0" smtClean="0"/>
              <a:t>Seminar 4 “Successful foreign policy decision”, case presentation </a:t>
            </a:r>
          </a:p>
          <a:p>
            <a:pPr marL="0" indent="0">
              <a:buNone/>
            </a:pPr>
            <a:r>
              <a:rPr lang="en-US" dirty="0" smtClean="0"/>
              <a:t>Individual Assignment ONE “The Concept of Foreign Policy of Kazakhstan 2030; critical analysis and implications” essay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139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200" b="1" dirty="0" smtClean="0"/>
              <a:t>Foreign Policy and National Security of Kazakhstan – lecture 4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Lecture Outline:</a:t>
            </a:r>
          </a:p>
          <a:p>
            <a:pPr marL="0" indent="0">
              <a:buNone/>
            </a:pPr>
            <a:r>
              <a:rPr lang="en-US" dirty="0" smtClean="0"/>
              <a:t>Revision of the studied material;</a:t>
            </a:r>
          </a:p>
          <a:p>
            <a:pPr marL="0" indent="0">
              <a:buNone/>
            </a:pPr>
            <a:r>
              <a:rPr lang="en-US" dirty="0" smtClean="0"/>
              <a:t>Foreign Policy Decision-making:</a:t>
            </a:r>
          </a:p>
          <a:p>
            <a:pPr>
              <a:buFontTx/>
              <a:buChar char="-"/>
            </a:pPr>
            <a:r>
              <a:rPr lang="en-US" dirty="0" smtClean="0"/>
              <a:t>Theoretical Perspectives;</a:t>
            </a:r>
          </a:p>
          <a:p>
            <a:pPr>
              <a:buFontTx/>
              <a:buChar char="-"/>
            </a:pPr>
            <a:r>
              <a:rPr lang="en-US" dirty="0" smtClean="0"/>
              <a:t>Strategic VS tactical decisions;</a:t>
            </a:r>
          </a:p>
          <a:p>
            <a:pPr>
              <a:buFontTx/>
              <a:buChar char="-"/>
            </a:pPr>
            <a:r>
              <a:rPr lang="en-US" dirty="0" smtClean="0"/>
              <a:t>FPDM legal and procedural framework.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677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200" b="1" dirty="0" smtClean="0"/>
              <a:t>Foreign Policy and National Security of Kazakhstan – lecture 4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13" y="914400"/>
            <a:ext cx="11701462" cy="5514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u="sng" dirty="0" smtClean="0"/>
              <a:t>Revision of the studied material;</a:t>
            </a:r>
          </a:p>
          <a:p>
            <a:pPr marL="0" indent="0">
              <a:buNone/>
            </a:pPr>
            <a:r>
              <a:rPr lang="en-US" sz="3600" b="1" dirty="0" smtClean="0"/>
              <a:t>International Relations</a:t>
            </a:r>
          </a:p>
          <a:p>
            <a:pPr marL="0" indent="0">
              <a:buNone/>
            </a:pPr>
            <a:r>
              <a:rPr lang="en-US" sz="3600" b="1" dirty="0" smtClean="0"/>
              <a:t>Foreign Policy/</a:t>
            </a:r>
            <a:r>
              <a:rPr lang="en-US" sz="3600" b="1" dirty="0" smtClean="0"/>
              <a:t>Strategy/Doctrine</a:t>
            </a:r>
          </a:p>
          <a:p>
            <a:pPr marL="0" indent="0">
              <a:buNone/>
            </a:pPr>
            <a:r>
              <a:rPr lang="en-US" sz="3600" b="1" dirty="0" smtClean="0"/>
              <a:t>Diplomacy: means, formats, spheres</a:t>
            </a:r>
          </a:p>
          <a:p>
            <a:pPr marL="0" indent="0">
              <a:buNone/>
            </a:pPr>
            <a:r>
              <a:rPr lang="en-US" sz="3600" b="1" dirty="0" smtClean="0"/>
              <a:t>Diplomatic Relations</a:t>
            </a:r>
          </a:p>
          <a:p>
            <a:pPr marL="0" indent="0">
              <a:buNone/>
            </a:pPr>
            <a:r>
              <a:rPr lang="en-US" sz="3600" b="1" dirty="0" smtClean="0"/>
              <a:t>Recognition of States and Governments</a:t>
            </a:r>
          </a:p>
          <a:p>
            <a:pPr marL="0" indent="0">
              <a:buNone/>
            </a:pPr>
            <a:r>
              <a:rPr lang="en-US" sz="3600" b="1" dirty="0" smtClean="0"/>
              <a:t>Multilateral Treaties</a:t>
            </a:r>
          </a:p>
          <a:p>
            <a:pPr marL="0" indent="0">
              <a:buNone/>
            </a:pPr>
            <a:r>
              <a:rPr lang="en-US" sz="3600" b="1" dirty="0" smtClean="0"/>
              <a:t>Diplomatic Immunities and Privileges of Diplomatic </a:t>
            </a:r>
            <a:r>
              <a:rPr lang="en-US" sz="3600" b="1" dirty="0"/>
              <a:t>A</a:t>
            </a:r>
            <a:r>
              <a:rPr lang="en-US" sz="3600" b="1" dirty="0" smtClean="0"/>
              <a:t>gents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696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200" b="1" dirty="0" smtClean="0"/>
              <a:t>Foreign Policy and National Security of Kazakhstan – lecture 4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 algn="ctr">
              <a:buNone/>
            </a:pPr>
            <a:r>
              <a:rPr lang="en-US" cap="all" dirty="0" smtClean="0"/>
              <a:t>Strategic VS tactical decisions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cap="all" dirty="0" smtClean="0"/>
              <a:t>Strategy </a:t>
            </a:r>
            <a:r>
              <a:rPr lang="en-US" dirty="0" smtClean="0"/>
              <a:t>– 1) a plan of action designed to achieve a long-term or </a:t>
            </a:r>
            <a:r>
              <a:rPr lang="en-US" i="1" dirty="0" smtClean="0"/>
              <a:t>overall aim</a:t>
            </a:r>
            <a:r>
              <a:rPr lang="en-US" dirty="0" smtClean="0"/>
              <a:t> (Oxford Dictionary), 2) a detailed plan for achieving success in situations such as war, politics, business, industry, or sport, or the skill of planning for such situations (Cambridge Dictionary).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cap="all" dirty="0" smtClean="0"/>
              <a:t>tactic</a:t>
            </a:r>
            <a:r>
              <a:rPr lang="en-US" dirty="0" smtClean="0"/>
              <a:t> – 1) an action carefully planned to achieve a </a:t>
            </a:r>
            <a:r>
              <a:rPr lang="en-US" i="1" dirty="0" smtClean="0"/>
              <a:t>specific end</a:t>
            </a:r>
            <a:r>
              <a:rPr lang="en-US" dirty="0" smtClean="0"/>
              <a:t> (Oxford Dictionary), 2) a method or plan for achieving something(Cambridge Dictionary).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970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200" b="1" dirty="0" smtClean="0"/>
              <a:t>Foreign Policy and National Security of Kazakhstan – lecture 4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5435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cap="all" dirty="0" smtClean="0"/>
              <a:t>Foreign Policy Decision-making: Theoretical Perspectives</a:t>
            </a:r>
            <a:endParaRPr lang="en-US" b="1" cap="all" dirty="0"/>
          </a:p>
          <a:p>
            <a:pPr marL="0" indent="0">
              <a:buNone/>
            </a:pPr>
            <a:r>
              <a:rPr lang="en-US" b="1" u="sng" dirty="0" smtClean="0"/>
              <a:t>Realism (Homo </a:t>
            </a:r>
            <a:r>
              <a:rPr lang="en-US" b="1" u="sng" dirty="0" err="1" smtClean="0"/>
              <a:t>homini</a:t>
            </a:r>
            <a:r>
              <a:rPr lang="en-US" b="1" u="sng" dirty="0" smtClean="0"/>
              <a:t> lupus </a:t>
            </a:r>
            <a:r>
              <a:rPr lang="en-US" b="1" u="sng" dirty="0" err="1" smtClean="0"/>
              <a:t>est</a:t>
            </a:r>
            <a:r>
              <a:rPr lang="en-US" b="1" u="sng" dirty="0" smtClean="0"/>
              <a:t>):</a:t>
            </a:r>
          </a:p>
          <a:p>
            <a:r>
              <a:rPr lang="en-US" b="1" dirty="0" smtClean="0"/>
              <a:t>Anarchy;</a:t>
            </a:r>
          </a:p>
          <a:p>
            <a:r>
              <a:rPr lang="en-US" b="1" dirty="0" smtClean="0"/>
              <a:t>Security, survival, power (national interest);</a:t>
            </a:r>
          </a:p>
          <a:p>
            <a:r>
              <a:rPr lang="en-US" b="1" dirty="0" smtClean="0"/>
              <a:t>Domestic situation does not matter.</a:t>
            </a:r>
          </a:p>
          <a:p>
            <a:pPr marL="0" indent="0">
              <a:buNone/>
            </a:pPr>
            <a:r>
              <a:rPr lang="en-US" b="1" u="sng" dirty="0" smtClean="0"/>
              <a:t>Liberalism (United we stay, divided we fall);</a:t>
            </a:r>
          </a:p>
          <a:p>
            <a:r>
              <a:rPr lang="en-US" b="1" dirty="0" smtClean="0"/>
              <a:t>Anarchy;</a:t>
            </a:r>
          </a:p>
          <a:p>
            <a:r>
              <a:rPr lang="en-US" b="1" dirty="0" smtClean="0"/>
              <a:t>Security and more, what is beneficial ( national preferences);</a:t>
            </a:r>
          </a:p>
          <a:p>
            <a:r>
              <a:rPr lang="en-US" b="1" dirty="0" smtClean="0"/>
              <a:t>Domestic situation matters.</a:t>
            </a:r>
          </a:p>
          <a:p>
            <a:pPr marL="0" indent="0">
              <a:buNone/>
            </a:pPr>
            <a:r>
              <a:rPr lang="en-US" b="1" u="sng" dirty="0" smtClean="0"/>
              <a:t>Marxism (</a:t>
            </a:r>
            <a:r>
              <a:rPr lang="ru-RU" b="1" u="sng" dirty="0" smtClean="0"/>
              <a:t>Сытый голодного не разумеет)</a:t>
            </a:r>
            <a:r>
              <a:rPr lang="en-GB" b="1" u="sng" dirty="0" smtClean="0"/>
              <a:t>:</a:t>
            </a:r>
          </a:p>
          <a:p>
            <a:r>
              <a:rPr lang="en-GB" b="1" dirty="0" smtClean="0"/>
              <a:t>Hierarchy;</a:t>
            </a:r>
          </a:p>
          <a:p>
            <a:r>
              <a:rPr lang="en-GB" b="1" dirty="0" smtClean="0"/>
              <a:t>Survival of state as the instrument of ruling classes;</a:t>
            </a:r>
          </a:p>
          <a:p>
            <a:r>
              <a:rPr lang="en-GB" b="1" dirty="0" smtClean="0"/>
              <a:t>National Interests = State Interests = Interests of the Ruling Classes.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232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200" b="1" dirty="0" smtClean="0"/>
              <a:t>Foreign Policy and National Security of Kazakhstan – lecture 4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914400"/>
            <a:ext cx="11458574" cy="5715000"/>
          </a:xfrm>
        </p:spPr>
        <p:txBody>
          <a:bodyPr>
            <a:normAutofit fontScale="85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b="1" cap="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Foreign policy analysis 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Rational Actor Model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 actor in foreign policy is a rational individual 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informed, calculated decisions that maximize value and perceived benefits to the state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 state-level - units of analysis; 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availability of complete information to policymakers 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four main steps in the rational actor’s decision-making process: 1) identification of the problem, 2) definition of desired outcomes, 3) evaluation of the consequences of potential policy choices, 4) rational decision to maximize beneficial outcomes.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Critique of this RA model: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not account for instances when complete information may not be available, 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subjective concept of rationality.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923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200" b="1" dirty="0" smtClean="0"/>
              <a:t>Foreign Policy and National Security of Kazakhstan – lecture 4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FOREIGN POLICY ANALYSIS</a:t>
            </a:r>
          </a:p>
          <a:p>
            <a:pPr marL="0" indent="0">
              <a:buNone/>
            </a:pPr>
            <a:r>
              <a:rPr lang="en-US" b="1" dirty="0"/>
              <a:t>Bureaucratic Politics Model</a:t>
            </a:r>
          </a:p>
          <a:p>
            <a:pPr lvl="0"/>
            <a:r>
              <a:rPr lang="en-US" b="1" dirty="0"/>
              <a:t>state is not a unitary actor, </a:t>
            </a:r>
          </a:p>
          <a:p>
            <a:pPr lvl="0"/>
            <a:r>
              <a:rPr lang="en-US" b="1" dirty="0"/>
              <a:t>actions are taken by a number of independent, competing entities within a particular state with their values and view of what’s best for personal, organizational and national interests</a:t>
            </a:r>
          </a:p>
          <a:p>
            <a:pPr lvl="0"/>
            <a:r>
              <a:rPr lang="en-US" b="1" dirty="0"/>
              <a:t>each party attempts to satisfy its goals, successful negotiations and the arrival at an ultimate consensus.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Factors influencing each party’s decision making:</a:t>
            </a:r>
          </a:p>
          <a:p>
            <a:pPr lvl="0"/>
            <a:r>
              <a:rPr lang="en-US" b="1" dirty="0"/>
              <a:t>relative power and degree of influence </a:t>
            </a:r>
          </a:p>
          <a:p>
            <a:pPr lvl="0"/>
            <a:r>
              <a:rPr lang="en-US" b="1" dirty="0"/>
              <a:t>relative importance of certain goals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The bureaucratic politics approach is often touted as an explanation as to why states sometimes act irrationally. </a:t>
            </a:r>
          </a:p>
        </p:txBody>
      </p:sp>
    </p:spTree>
    <p:extLst>
      <p:ext uri="{BB962C8B-B14F-4D97-AF65-F5344CB8AC3E}">
        <p14:creationId xmlns:p14="http://schemas.microsoft.com/office/powerpoint/2010/main" val="2431808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200" b="1" dirty="0" smtClean="0"/>
              <a:t>Foreign Policy and National Security of Kazakhstan – lecture 4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FOREIGN POLICY ANALYSIS </a:t>
            </a:r>
          </a:p>
          <a:p>
            <a:pPr marL="0" indent="0">
              <a:buNone/>
            </a:pPr>
            <a:r>
              <a:rPr lang="en-US" b="1" dirty="0" smtClean="0"/>
              <a:t>Organizational Process Model</a:t>
            </a:r>
          </a:p>
          <a:p>
            <a:pPr marL="0" indent="0">
              <a:buNone/>
            </a:pPr>
            <a:r>
              <a:rPr lang="en-US" b="1" dirty="0" smtClean="0"/>
              <a:t>-	government as a mix of powerful organizations working in concert;</a:t>
            </a:r>
          </a:p>
          <a:p>
            <a:pPr marL="0" indent="0">
              <a:buNone/>
            </a:pPr>
            <a:r>
              <a:rPr lang="en-US" b="1" dirty="0" smtClean="0"/>
              <a:t>-	foreign policy decisions as made within the rigid strictures, with proper authorization and chain of command.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746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200" b="1" dirty="0" smtClean="0"/>
              <a:t>Foreign Policy and National Security of Kazakhstan – lecture 4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US" b="1" cap="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Foreign policy analysis 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Inter-Branch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Politics Model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decision-making involves separately defined groups or entities, but focusing on singular goals and outcomes, combined efforts and cohesiveness. </a:t>
            </a:r>
            <a:endParaRPr lang="en-US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579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693</Words>
  <Application>Microsoft Office PowerPoint</Application>
  <PresentationFormat>Widescreen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Foreign Policy and National Security of Kazakhstan  foreign-policy decision-making </vt:lpstr>
      <vt:lpstr>Foreign Policy and National Security of Kazakhstan – lecture 4</vt:lpstr>
      <vt:lpstr>Foreign Policy and National Security of Kazakhstan – lecture 4</vt:lpstr>
      <vt:lpstr>Foreign Policy and National Security of Kazakhstan – lecture 4</vt:lpstr>
      <vt:lpstr>Foreign Policy and National Security of Kazakhstan – lecture 4</vt:lpstr>
      <vt:lpstr>Foreign Policy and National Security of Kazakhstan – lecture 4</vt:lpstr>
      <vt:lpstr>Foreign Policy and National Security of Kazakhstan – lecture 4</vt:lpstr>
      <vt:lpstr>Foreign Policy and National Security of Kazakhstan – lecture 4</vt:lpstr>
      <vt:lpstr>Foreign Policy and National Security of Kazakhstan – lecture 4</vt:lpstr>
      <vt:lpstr>Foreign Policy and National Security of Kazakhstan – lecture 4</vt:lpstr>
      <vt:lpstr>Foreign Policy and National Security of Kazakhstan – lecture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Policy and National Security of Kazakhstan  foreign-policy decision-making</dc:title>
  <dc:creator>Marem Buzurtanova</dc:creator>
  <cp:lastModifiedBy>Marem Buzurtanova</cp:lastModifiedBy>
  <cp:revision>9</cp:revision>
  <dcterms:created xsi:type="dcterms:W3CDTF">2020-10-06T04:29:35Z</dcterms:created>
  <dcterms:modified xsi:type="dcterms:W3CDTF">2020-10-06T07:40:23Z</dcterms:modified>
</cp:coreProperties>
</file>